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34" r:id="rId2"/>
    <p:sldId id="311" r:id="rId3"/>
    <p:sldId id="477" r:id="rId4"/>
    <p:sldId id="479" r:id="rId5"/>
    <p:sldId id="301" r:id="rId6"/>
    <p:sldId id="409" r:id="rId7"/>
    <p:sldId id="463" r:id="rId8"/>
    <p:sldId id="315" r:id="rId9"/>
    <p:sldId id="475" r:id="rId10"/>
    <p:sldId id="352" r:id="rId11"/>
    <p:sldId id="369" r:id="rId12"/>
    <p:sldId id="368" r:id="rId13"/>
    <p:sldId id="371" r:id="rId14"/>
    <p:sldId id="464" r:id="rId15"/>
    <p:sldId id="468" r:id="rId16"/>
    <p:sldId id="469" r:id="rId17"/>
    <p:sldId id="465" r:id="rId18"/>
    <p:sldId id="466" r:id="rId19"/>
    <p:sldId id="467" r:id="rId20"/>
    <p:sldId id="473" r:id="rId21"/>
    <p:sldId id="470" r:id="rId22"/>
    <p:sldId id="471" r:id="rId23"/>
    <p:sldId id="472" r:id="rId24"/>
    <p:sldId id="392" r:id="rId25"/>
    <p:sldId id="400" r:id="rId26"/>
    <p:sldId id="399" r:id="rId27"/>
    <p:sldId id="476" r:id="rId28"/>
    <p:sldId id="398" r:id="rId29"/>
    <p:sldId id="403" r:id="rId30"/>
    <p:sldId id="460" r:id="rId31"/>
    <p:sldId id="456" r:id="rId32"/>
    <p:sldId id="457" r:id="rId33"/>
    <p:sldId id="478" r:id="rId34"/>
    <p:sldId id="458" r:id="rId35"/>
    <p:sldId id="459" r:id="rId36"/>
    <p:sldId id="461" r:id="rId37"/>
    <p:sldId id="425" r:id="rId38"/>
    <p:sldId id="474" r:id="rId39"/>
    <p:sldId id="260" r:id="rId40"/>
  </p:sldIdLst>
  <p:sldSz cx="12188825" cy="6858000"/>
  <p:notesSz cx="7010400" cy="92964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AU Passata" panose="020B0503030502030804" pitchFamily="34" charset="0"/>
      <p:regular r:id="rId47"/>
      <p:bold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AU Passata Light" panose="020B0303030902030804" pitchFamily="34" charset="0"/>
      <p:regular r:id="rId53"/>
      <p:bold r:id="rId54"/>
    </p:embeddedFont>
    <p:embeddedFont>
      <p:font typeface="AU Peto" panose="040C0B07020602020301" pitchFamily="82" charset="0"/>
      <p:regular r:id="rId55"/>
      <p:bold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5049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125" d="100"/>
          <a:sy n="125" d="100"/>
        </p:scale>
        <p:origin x="367" y="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 2019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04/11/2019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46.jpe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Kobayashi </a:t>
            </a:r>
            <a:r>
              <a:rPr lang="en-GB" dirty="0" err="1" smtClean="0"/>
              <a:t>maru</a:t>
            </a:r>
            <a:r>
              <a:rPr lang="en-GB" dirty="0" smtClean="0"/>
              <a:t> RESULTS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36" y="2258870"/>
            <a:ext cx="3744416" cy="2106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0" y="1196752"/>
            <a:ext cx="3384376" cy="25382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7928" y="3789040"/>
            <a:ext cx="33344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https://www.youtube.com/watch?v=v0JHDr1oT0Y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18" y="4149080"/>
            <a:ext cx="3451140" cy="2074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00" y="4653136"/>
            <a:ext cx="5752623" cy="1183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228" y="1253651"/>
            <a:ext cx="7081447" cy="96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946" y="2403744"/>
            <a:ext cx="3272642" cy="19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73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BELOW RING 0</a:t>
            </a:r>
          </a:p>
        </p:txBody>
      </p:sp>
      <p:pic>
        <p:nvPicPr>
          <p:cNvPr id="2050" name="Picture 2" descr="[x86 operating systems]">
            <a:extLst>
              <a:ext uri="{FF2B5EF4-FFF2-40B4-BE49-F238E27FC236}">
                <a16:creationId xmlns:a16="http://schemas.microsoft.com/office/drawing/2014/main" id="{084B101B-3260-430F-A226-63FE9F1F2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t="18868" r="4922"/>
          <a:stretch/>
        </p:blipFill>
        <p:spPr bwMode="auto">
          <a:xfrm>
            <a:off x="5466835" y="2492896"/>
            <a:ext cx="6264696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67E86A-D762-43D1-9F5F-1A800968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6" y="1268760"/>
            <a:ext cx="4532894" cy="446449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1197868" y="2780928"/>
            <a:ext cx="2376264" cy="0"/>
          </a:xfrm>
          <a:prstGeom prst="line">
            <a:avLst/>
          </a:prstGeom>
          <a:solidFill>
            <a:schemeClr val="accent2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5762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SANDBOX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2" y="1268760"/>
            <a:ext cx="8992520" cy="4852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05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SANDBOX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536793"/>
            <a:ext cx="3658692" cy="1829346"/>
          </a:xfr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 txBox="1">
            <a:spLocks/>
          </p:cNvSpPr>
          <p:nvPr/>
        </p:nvSpPr>
        <p:spPr bwMode="auto">
          <a:xfrm>
            <a:off x="981844" y="1124744"/>
            <a:ext cx="10220325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a-DK" sz="2800" kern="0" dirty="0" err="1"/>
              <a:t>Privilege</a:t>
            </a:r>
            <a:r>
              <a:rPr lang="da-DK" sz="2800" kern="0" dirty="0"/>
              <a:t> </a:t>
            </a:r>
            <a:r>
              <a:rPr lang="da-DK" sz="2800" kern="0" dirty="0" err="1"/>
              <a:t>escalation</a:t>
            </a:r>
            <a:endParaRPr lang="da-DK" sz="2800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3" y="1611386"/>
            <a:ext cx="6345853" cy="3589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95" y="2760389"/>
            <a:ext cx="4265333" cy="2440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44" y="5262148"/>
            <a:ext cx="5298207" cy="822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9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SANDBOX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36" y="1307404"/>
            <a:ext cx="8951154" cy="465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D9DE4-8F86-4514-AE67-C6BBEE2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02992-A536-4D65-940E-09AF1871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01" y="1212397"/>
            <a:ext cx="9570948" cy="3584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A193C-B410-4C56-B6E2-C9382BB296F1}"/>
              </a:ext>
            </a:extLst>
          </p:cNvPr>
          <p:cNvSpPr txBox="1"/>
          <p:nvPr/>
        </p:nvSpPr>
        <p:spPr>
          <a:xfrm>
            <a:off x="1125860" y="4976764"/>
            <a:ext cx="7200800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>
                <a:latin typeface="+mn-lt"/>
              </a:rPr>
              <a:t>Containers share the kernel..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E1358-20E8-43F8-B51C-D4656B60D474}"/>
              </a:ext>
            </a:extLst>
          </p:cNvPr>
          <p:cNvSpPr/>
          <p:nvPr/>
        </p:nvSpPr>
        <p:spPr>
          <a:xfrm>
            <a:off x="865519" y="5962485"/>
            <a:ext cx="75109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https://hackaday.com/2018/09/05/intro-to-docker-why-and-how-to-use-containers-on-any-system/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7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D9DE4-8F86-4514-AE67-C6BBEE2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pic>
        <p:nvPicPr>
          <p:cNvPr id="1026" name="Picture 2" descr="Image result for indians on train">
            <a:extLst>
              <a:ext uri="{FF2B5EF4-FFF2-40B4-BE49-F238E27FC236}">
                <a16:creationId xmlns:a16="http://schemas.microsoft.com/office/drawing/2014/main" id="{48211823-998A-464E-BD1B-5DE7D19F5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/>
          <a:stretch/>
        </p:blipFill>
        <p:spPr bwMode="auto">
          <a:xfrm>
            <a:off x="8405534" y="1963967"/>
            <a:ext cx="3466379" cy="235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6D370-823E-4FE4-BD19-9C022C63C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80" y="1207978"/>
            <a:ext cx="7320920" cy="1500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DC957-C51F-4F78-AACE-84D9FC20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60" y="2924944"/>
            <a:ext cx="5873296" cy="27881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4536176" y="2126371"/>
            <a:ext cx="3254864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9309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D9DE4-8F86-4514-AE67-C6BBEE2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DE1358-20E8-43F8-B51C-D4656B60D474}"/>
              </a:ext>
            </a:extLst>
          </p:cNvPr>
          <p:cNvSpPr/>
          <p:nvPr/>
        </p:nvSpPr>
        <p:spPr>
          <a:xfrm>
            <a:off x="1996766" y="5960313"/>
            <a:ext cx="40047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http://www.pachyderm.io/2018/11/15/Series-A.html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6D370-823E-4FE4-BD19-9C022C63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19" y="1170405"/>
            <a:ext cx="6267252" cy="1284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48D43-3633-4E3D-9A09-A82823AAD46E}"/>
              </a:ext>
            </a:extLst>
          </p:cNvPr>
          <p:cNvSpPr txBox="1"/>
          <p:nvPr/>
        </p:nvSpPr>
        <p:spPr>
          <a:xfrm flipH="1">
            <a:off x="5049212" y="4288740"/>
            <a:ext cx="2197328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+mn-lt"/>
              </a:rPr>
              <a:t>“</a:t>
            </a:r>
            <a:r>
              <a:rPr lang="en-US" sz="2000" dirty="0" err="1">
                <a:latin typeface="+mn-lt"/>
              </a:rPr>
              <a:t>Github</a:t>
            </a:r>
            <a:r>
              <a:rPr lang="en-US" sz="2000" dirty="0">
                <a:latin typeface="+mn-lt"/>
              </a:rPr>
              <a:t> for data”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3A946-AFF2-49F0-BB87-C22E02491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4" y="4762717"/>
            <a:ext cx="8056554" cy="1202858"/>
          </a:xfrm>
          <a:prstGeom prst="rect">
            <a:avLst/>
          </a:prstGeom>
        </p:spPr>
      </p:pic>
      <p:pic>
        <p:nvPicPr>
          <p:cNvPr id="10" name="Picture 2" descr="Image result for indians on train">
            <a:extLst>
              <a:ext uri="{FF2B5EF4-FFF2-40B4-BE49-F238E27FC236}">
                <a16:creationId xmlns:a16="http://schemas.microsoft.com/office/drawing/2014/main" id="{48211823-998A-464E-BD1B-5DE7D19F5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/>
          <a:stretch/>
        </p:blipFill>
        <p:spPr bwMode="auto">
          <a:xfrm>
            <a:off x="8405534" y="1963967"/>
            <a:ext cx="3466379" cy="235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6D370-823E-4FE4-BD19-9C022C63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0" y="1207978"/>
            <a:ext cx="7320920" cy="1500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E2C7C8-E9F6-4FCF-A5D2-708FC6C2D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893" y="2608122"/>
            <a:ext cx="3579926" cy="1973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68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82B24-CC11-46F3-8BF3-F71F4039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92" y="1212396"/>
            <a:ext cx="5130428" cy="337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028F5-155E-49B4-9FBB-1D5A3927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269E09-6D59-4F82-BC5D-10220BC6AB50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https://www.slideshare.net/BorgHan/hacking-docker-the-easy-way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6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60505-8968-4203-8A0B-5BABB1695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92" y="1212396"/>
            <a:ext cx="5457213" cy="33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F7E91-7DBE-4026-B76E-29EE94A66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05"/>
          <a:stretch/>
        </p:blipFill>
        <p:spPr>
          <a:xfrm>
            <a:off x="6454452" y="1212396"/>
            <a:ext cx="5256584" cy="3364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73074-4A0A-4148-B4C4-5FA0D09A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269E09-6D59-4F82-BC5D-10220BC6AB50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https://www.slideshare.net/BorgHan/hacking-docker-the-easy-way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295233" y="3789040"/>
            <a:ext cx="2223115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7613065" y="4123140"/>
            <a:ext cx="1380379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2364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269E09-6D59-4F82-BC5D-10220BC6AB50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https://www.slideshare.net/BorgHan/hacking-docker-the-easy-way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FA34B-418E-41D1-A966-9C570CF7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56" y="1124744"/>
            <a:ext cx="7560840" cy="5213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3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945" y="2929705"/>
            <a:ext cx="5612630" cy="997196"/>
          </a:xfrm>
        </p:spPr>
        <p:txBody>
          <a:bodyPr/>
          <a:lstStyle/>
          <a:p>
            <a:pPr algn="ctr"/>
            <a:r>
              <a:rPr lang="en-US" altLang="en-US" sz="3600" dirty="0">
                <a:latin typeface="+mj-lt"/>
              </a:rPr>
              <a:t>(u)</a:t>
            </a:r>
            <a:r>
              <a:rPr lang="en-US" altLang="en-US" sz="3600" dirty="0" err="1">
                <a:latin typeface="+mj-lt"/>
              </a:rPr>
              <a:t>Sikre</a:t>
            </a:r>
            <a:r>
              <a:rPr lang="en-US" altLang="en-US" sz="3600" dirty="0">
                <a:latin typeface="+mj-lt"/>
              </a:rPr>
              <a:t> </a:t>
            </a:r>
            <a:br>
              <a:rPr lang="en-US" altLang="en-US" sz="3600" dirty="0">
                <a:latin typeface="+mj-lt"/>
              </a:rPr>
            </a:br>
            <a:r>
              <a:rPr lang="en-US" altLang="en-US" sz="3600" dirty="0" err="1">
                <a:latin typeface="+mj-lt"/>
              </a:rPr>
              <a:t>operativ</a:t>
            </a:r>
            <a:r>
              <a:rPr lang="en-US" altLang="en-US" sz="3600" dirty="0">
                <a:latin typeface="+mj-lt"/>
              </a:rPr>
              <a:t> </a:t>
            </a:r>
            <a:r>
              <a:rPr lang="en-US" altLang="en-US" sz="3600" dirty="0" err="1">
                <a:latin typeface="+mj-lt"/>
              </a:rPr>
              <a:t>systemer</a:t>
            </a:r>
            <a:endParaRPr lang="en-GB" sz="3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70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b="1" dirty="0">
                <a:solidFill>
                  <a:schemeClr val="bg1"/>
                </a:solidFill>
                <a:latin typeface="+mj-lt"/>
              </a:rPr>
              <a:t>IT SIKKERHED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779E4-BEFF-4FE7-A260-B0802285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433065"/>
            <a:ext cx="4428688" cy="3940151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48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3B37A-E24A-454D-BD59-86E0DADB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345BE5-3307-4ECA-90E3-6114DE9F7E6C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https://thenewstack.io/four-security-lessons-live-container-hacking/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2B338-D911-40C9-BD76-28494BB0F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0" y="1287583"/>
            <a:ext cx="10279766" cy="1140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81FC9-1F3D-4BC3-9551-F7A445304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29" y="2849250"/>
            <a:ext cx="10437566" cy="70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2EA01-844F-4293-8F3E-75326B8D3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29" y="3708385"/>
            <a:ext cx="8361980" cy="646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49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2E5A9F-08EE-4B6D-AFDA-09C90D26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93" y="1212397"/>
            <a:ext cx="5520932" cy="2950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269E09-6D59-4F82-BC5D-10220BC6AB50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https://thenewstack.io/four-security-lessons-live-container-hacking/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3B37A-E24A-454D-BD59-86E0DADB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777C0-EB14-4871-BD7B-E37512944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2" y="5133174"/>
            <a:ext cx="7458075" cy="733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A80A9-6A33-4D3E-939A-DDD2C7FA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925" y="2886396"/>
            <a:ext cx="5550336" cy="147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AA689-0B0C-4130-9D40-F8E1F14D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98" y="4456721"/>
            <a:ext cx="3530525" cy="583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752711-9E24-4D53-AC54-93427550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157" y="1246629"/>
            <a:ext cx="5381625" cy="1409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2727" y="5941072"/>
            <a:ext cx="2448805" cy="778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6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269E09-6D59-4F82-BC5D-10220BC6AB50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https://thenewstack.io/four-security-lessons-live-container-hacking/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3B37A-E24A-454D-BD59-86E0DADB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752711-9E24-4D53-AC54-93427550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157" y="1246629"/>
            <a:ext cx="5381625" cy="1409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CCFE6-CD0A-44FF-AF34-BC4ACDFEB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4" y="5476447"/>
            <a:ext cx="5600700" cy="828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58CD4-F1A3-4C17-8274-90730998C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78" y="1244816"/>
            <a:ext cx="5381626" cy="4174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ESCApING</a:t>
            </a:r>
            <a:r>
              <a:rPr lang="en-GB" dirty="0"/>
              <a:t> THE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3B37A-E24A-454D-BD59-86E0DADB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5152197"/>
            <a:ext cx="1601214" cy="147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752711-9E24-4D53-AC54-93427550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157" y="1246629"/>
            <a:ext cx="5381625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5F8-DEC8-4AFF-85A9-BDCE30FED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88" y="1246629"/>
            <a:ext cx="5893652" cy="3622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345BE5-3307-4ECA-90E3-6114DE9F7E6C}"/>
              </a:ext>
            </a:extLst>
          </p:cNvPr>
          <p:cNvSpPr/>
          <p:nvPr/>
        </p:nvSpPr>
        <p:spPr>
          <a:xfrm>
            <a:off x="7328971" y="6581001"/>
            <a:ext cx="48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https://thenewstack.io/four-security-lessons-live-container-hacking/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4B4D8-C97A-4C53-A4C6-D90451304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446" y="2909833"/>
            <a:ext cx="5476614" cy="123331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557908" y="3140968"/>
            <a:ext cx="4536504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56281" y="3389417"/>
            <a:ext cx="4990154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1424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Rootkits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6"/>
          <a:stretch/>
        </p:blipFill>
        <p:spPr>
          <a:xfrm>
            <a:off x="621804" y="1282738"/>
            <a:ext cx="8470677" cy="3796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1" y="188641"/>
            <a:ext cx="5393433" cy="15328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7038" y="4842897"/>
            <a:ext cx="102474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333333"/>
                </a:solidFill>
              </a:rPr>
              <a:t>Rootkits live in Ring 0.</a:t>
            </a:r>
          </a:p>
          <a:p>
            <a:r>
              <a:rPr lang="en-US" sz="2400" dirty="0" smtClean="0">
                <a:solidFill>
                  <a:srgbClr val="333333"/>
                </a:solidFill>
              </a:rPr>
              <a:t>Invisible from above, but what about from below?</a:t>
            </a:r>
            <a:endParaRPr lang="da-DK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19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7748" y="6021288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https://www.microsoft.com/en-us/research/wp-content/uploads/2016/02/hooksafe-ccs09.pdf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Kits against kits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1" y="1253490"/>
            <a:ext cx="3689851" cy="4752528"/>
          </a:xfrm>
          <a:prstGeom prst="rect">
            <a:avLst/>
          </a:prstGeom>
        </p:spPr>
      </p:pic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2852936"/>
            <a:ext cx="5776407" cy="30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44" y="2934616"/>
            <a:ext cx="1790501" cy="159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evice guard windows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34" y="299521"/>
            <a:ext cx="5167261" cy="23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74332" y="6597283"/>
            <a:ext cx="73668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https://blogs.technet.microsoft.com/ash/2016/03/02/windows-10-device-guard-and-credential-guard-demystified/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6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PILL / red pill</a:t>
            </a:r>
            <a:br>
              <a:rPr lang="en-GB" dirty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124744"/>
            <a:ext cx="10220325" cy="4521366"/>
          </a:xfrm>
        </p:spPr>
        <p:txBody>
          <a:bodyPr/>
          <a:lstStyle/>
          <a:p>
            <a:r>
              <a:rPr lang="da-DK" sz="2800" b="1" dirty="0"/>
              <a:t>Virtual-</a:t>
            </a:r>
            <a:r>
              <a:rPr lang="da-DK" sz="2800" b="1" dirty="0" err="1"/>
              <a:t>machine</a:t>
            </a:r>
            <a:r>
              <a:rPr lang="da-DK" sz="2800" b="1" dirty="0"/>
              <a:t> / </a:t>
            </a:r>
            <a:r>
              <a:rPr lang="da-DK" sz="2800" b="1" dirty="0" err="1"/>
              <a:t>hypervisor</a:t>
            </a:r>
            <a:r>
              <a:rPr lang="da-DK" sz="2800" b="1" dirty="0"/>
              <a:t> </a:t>
            </a:r>
            <a:r>
              <a:rPr lang="da-DK" sz="2800" b="1" dirty="0" err="1"/>
              <a:t>based</a:t>
            </a:r>
            <a:r>
              <a:rPr lang="da-DK" sz="2800" b="1" dirty="0"/>
              <a:t> </a:t>
            </a:r>
            <a:r>
              <a:rPr lang="da-DK" sz="2800" b="1" dirty="0" err="1"/>
              <a:t>rootkits</a:t>
            </a:r>
            <a:endParaRPr lang="da-DK" sz="28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Image result for blue pill red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388" y="168406"/>
            <a:ext cx="4131688" cy="27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38018" b="38195"/>
          <a:stretch/>
        </p:blipFill>
        <p:spPr>
          <a:xfrm>
            <a:off x="7586900" y="3086873"/>
            <a:ext cx="4464496" cy="852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89" y="4157312"/>
            <a:ext cx="4409479" cy="15272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20" y="1718167"/>
            <a:ext cx="6821002" cy="1773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238" y="4307036"/>
            <a:ext cx="5400600" cy="5388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3526" y="3642920"/>
            <a:ext cx="44729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dirty="0">
                <a:solidFill>
                  <a:srgbClr val="333333"/>
                </a:solidFill>
              </a:rPr>
              <a:t>Potential </a:t>
            </a:r>
            <a:r>
              <a:rPr lang="da-DK" sz="2400" dirty="0" err="1">
                <a:solidFill>
                  <a:srgbClr val="333333"/>
                </a:solidFill>
              </a:rPr>
              <a:t>detection</a:t>
            </a:r>
            <a:r>
              <a:rPr lang="da-DK" sz="2400" dirty="0">
                <a:solidFill>
                  <a:srgbClr val="333333"/>
                </a:solidFill>
              </a:rPr>
              <a:t> </a:t>
            </a:r>
            <a:r>
              <a:rPr lang="da-DK" sz="2400" dirty="0" err="1">
                <a:solidFill>
                  <a:srgbClr val="333333"/>
                </a:solidFill>
              </a:rPr>
              <a:t>methods</a:t>
            </a:r>
            <a:r>
              <a:rPr lang="da-DK" sz="240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</a:rPr>
              <a:t>2. Timing against external clock</a:t>
            </a:r>
            <a:endParaRPr lang="da-DK" sz="2400" dirty="0"/>
          </a:p>
        </p:txBody>
      </p:sp>
      <p:sp>
        <p:nvSpPr>
          <p:cNvPr id="20" name="Rectangle 19"/>
          <p:cNvSpPr/>
          <p:nvPr/>
        </p:nvSpPr>
        <p:spPr>
          <a:xfrm>
            <a:off x="8254652" y="5458802"/>
            <a:ext cx="2884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~50% false positives</a:t>
            </a:r>
            <a:endParaRPr lang="da-DK" sz="2400" dirty="0"/>
          </a:p>
        </p:txBody>
      </p:sp>
      <p:sp>
        <p:nvSpPr>
          <p:cNvPr id="16" name="Rectangle 15"/>
          <p:cNvSpPr/>
          <p:nvPr/>
        </p:nvSpPr>
        <p:spPr>
          <a:xfrm>
            <a:off x="5734372" y="6601434"/>
            <a:ext cx="67300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https://web.archive.org/web/20070709174407/http://www.offensivecomputing.net:80/files/active/0/vm.pdf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862607" y="3119825"/>
            <a:ext cx="2665159" cy="0"/>
          </a:xfrm>
          <a:prstGeom prst="line">
            <a:avLst/>
          </a:prstGeom>
          <a:ln w="158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http://photos1.blogger.com/blogger/5738/2550/320/bluepill-mini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96" y="3097613"/>
            <a:ext cx="913337" cy="32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7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PILL / red pill</a:t>
            </a:r>
            <a:br>
              <a:rPr lang="en-GB" dirty="0"/>
            </a:br>
            <a:endParaRPr lang="en-GB" dirty="0"/>
          </a:p>
        </p:txBody>
      </p:sp>
      <p:pic>
        <p:nvPicPr>
          <p:cNvPr id="2050" name="Picture 2" descr="Image result for blue pill red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380" y="168406"/>
            <a:ext cx="4131688" cy="27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93812" y="3825696"/>
            <a:ext cx="115614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b="1" dirty="0" err="1" smtClean="0"/>
              <a:t>Very</a:t>
            </a:r>
            <a:r>
              <a:rPr lang="da-DK" sz="2400" b="1" dirty="0" smtClean="0"/>
              <a:t> old </a:t>
            </a:r>
            <a:r>
              <a:rPr lang="da-DK" sz="2400" b="1" dirty="0" err="1" smtClean="0"/>
              <a:t>idea</a:t>
            </a:r>
            <a:r>
              <a:rPr lang="da-DK" sz="2400" b="1" dirty="0" smtClean="0"/>
              <a:t>..</a:t>
            </a:r>
            <a:endParaRPr lang="da-DK" sz="2400" b="1" dirty="0"/>
          </a:p>
          <a:p>
            <a:r>
              <a:rPr lang="en-US" sz="2400" b="1" dirty="0" smtClean="0"/>
              <a:t>Definitely not a Turing simulation, perhaps unknown quantum computer simulation.</a:t>
            </a:r>
            <a:endParaRPr lang="da-DK" sz="2400" b="1" dirty="0" smtClean="0"/>
          </a:p>
          <a:p>
            <a:r>
              <a:rPr lang="en-US" sz="2400" b="1" dirty="0" smtClean="0"/>
              <a:t>A philosophical dead-end..?</a:t>
            </a:r>
            <a:endParaRPr lang="da-DK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5734372" y="6601434"/>
            <a:ext cx="67300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https://web.archive.org/web/20070709174407/http://www.offensivecomputing.net:80/files/active/0/vm.pdf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268760"/>
            <a:ext cx="6605191" cy="1228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28" y="2636912"/>
            <a:ext cx="6506027" cy="865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407" y="3069412"/>
            <a:ext cx="3929633" cy="693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11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BootkitS</a:t>
            </a:r>
            <a:r>
              <a:rPr lang="en-GB" dirty="0"/>
              <a:t> – ESCAPING SECURE </a:t>
            </a:r>
            <a:r>
              <a:rPr lang="en-GB" dirty="0" smtClean="0"/>
              <a:t>BOOT </a:t>
            </a:r>
            <a:r>
              <a:rPr lang="en-GB" dirty="0" err="1" smtClean="0"/>
              <a:t>etc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8485" y="1700808"/>
            <a:ext cx="10220325" cy="45213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Survives formatting and reinstallation.</a:t>
            </a:r>
            <a:endParaRPr lang="da-DK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12" y="1229820"/>
            <a:ext cx="5137250" cy="4521366"/>
          </a:xfrm>
          <a:prstGeom prst="rect">
            <a:avLst/>
          </a:prstGeom>
        </p:spPr>
      </p:pic>
      <p:pic>
        <p:nvPicPr>
          <p:cNvPr id="1026" name="Picture 2" descr="Image result for evil maid at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1106503"/>
            <a:ext cx="4987107" cy="24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8508" y="5578794"/>
            <a:ext cx="4175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https://business.f-secure.com/f-secures-guide-to-evil-maid-attacks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96" y="3842982"/>
            <a:ext cx="2352439" cy="2051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HARDWARE backdoors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00" y="1052736"/>
            <a:ext cx="6403876" cy="10286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56" y="2297437"/>
            <a:ext cx="5546744" cy="349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9" t="9020" r="17468" b="13058"/>
          <a:stretch/>
        </p:blipFill>
        <p:spPr>
          <a:xfrm>
            <a:off x="5734372" y="3645025"/>
            <a:ext cx="791588" cy="792088"/>
          </a:xfrm>
          <a:prstGeom prst="rect">
            <a:avLst/>
          </a:prstGeom>
        </p:spPr>
      </p:pic>
      <p:pic>
        <p:nvPicPr>
          <p:cNvPr id="9" name="Picture 2" descr="https://media.wired.com/photos/59322ef34dc9b45ccec5c771/master/w_1500,c_limit/backdoor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3" y="1370193"/>
            <a:ext cx="3484369" cy="2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3939411"/>
            <a:ext cx="4993013" cy="17774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7828" y="5790211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https://www.wired.com/2014/12/hacker-lexicon-backdoor/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1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Sikre</a:t>
            </a:r>
            <a:r>
              <a:rPr lang="en-GB" dirty="0"/>
              <a:t> </a:t>
            </a:r>
            <a:r>
              <a:rPr lang="en-GB" dirty="0" err="1"/>
              <a:t>Operativ</a:t>
            </a:r>
            <a:r>
              <a:rPr lang="en-GB" dirty="0"/>
              <a:t> </a:t>
            </a:r>
            <a:r>
              <a:rPr lang="en-GB" dirty="0" err="1"/>
              <a:t>systemer</a:t>
            </a:r>
            <a:endParaRPr lang="en-GB" dirty="0"/>
          </a:p>
        </p:txBody>
      </p:sp>
      <p:pic>
        <p:nvPicPr>
          <p:cNvPr id="4" name="Picture 2" descr="Image result for nest thermostat">
            <a:extLst>
              <a:ext uri="{FF2B5EF4-FFF2-40B4-BE49-F238E27FC236}">
                <a16:creationId xmlns:a16="http://schemas.microsoft.com/office/drawing/2014/main" id="{28F4F059-2D4F-4FE4-8588-99792173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58" y="4293096"/>
            <a:ext cx="1649195" cy="16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2F90E1-F9AE-40D5-9A70-A31C7C00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358602"/>
            <a:ext cx="3663817" cy="4437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00" y="1427638"/>
            <a:ext cx="5844728" cy="629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00" y="2239981"/>
            <a:ext cx="6416219" cy="178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HARDWARE backdoors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5857203"/>
            <a:ext cx="1879488" cy="9090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31" y="1275755"/>
            <a:ext cx="4460577" cy="2358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50" y="1201683"/>
            <a:ext cx="4469046" cy="12192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8" y="2621848"/>
            <a:ext cx="6248555" cy="3689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8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backdoors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FE2B0-5878-46D8-8A0D-4F5F975CB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3828868"/>
            <a:ext cx="5982218" cy="1036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DDFB6-C495-4772-88E3-B3B48B1AE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1" y="1224444"/>
            <a:ext cx="6629975" cy="1196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204CC-4A3D-4C5D-AC42-EB6929A3A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04" y="2541753"/>
            <a:ext cx="6233700" cy="1143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15623-F58C-4E44-A465-2A3CF6B04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04" y="1289536"/>
            <a:ext cx="3497190" cy="4703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212" y="5009294"/>
            <a:ext cx="4036045" cy="1266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336" y="4970853"/>
            <a:ext cx="2417116" cy="1297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289536"/>
            <a:ext cx="1192934" cy="794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43706"/>
            <a:ext cx="1437487" cy="1121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2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HARDWARE INTERDICTION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D4F844-31C8-442C-B8C6-C2E40FFF5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0" y="1200773"/>
            <a:ext cx="7848793" cy="4831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1E7BC-3589-4123-A20E-BB554D64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49" y="6032122"/>
            <a:ext cx="2997491" cy="7507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584FC0-8914-402E-94C5-9E79932F1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203" y="2276872"/>
            <a:ext cx="1753212" cy="18108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8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Warshipping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196752"/>
            <a:ext cx="4191344" cy="501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641" b="13825"/>
          <a:stretch/>
        </p:blipFill>
        <p:spPr>
          <a:xfrm>
            <a:off x="5518348" y="548679"/>
            <a:ext cx="6084168" cy="3024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3703340"/>
            <a:ext cx="4367808" cy="2456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4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NSA backdoors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1F706-130F-4BF1-AD06-84084CD73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2"/>
          <a:stretch/>
        </p:blipFill>
        <p:spPr>
          <a:xfrm>
            <a:off x="5825246" y="886397"/>
            <a:ext cx="5812783" cy="4154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EF993-90EE-4F2A-9214-F9331AB8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4172678"/>
            <a:ext cx="5322365" cy="154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5045-10EC-41F2-AA15-DEF4426F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96" y="5063218"/>
            <a:ext cx="5353440" cy="1109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F12A7-5247-4CD0-B482-41A2269241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199" b="25694"/>
          <a:stretch/>
        </p:blipFill>
        <p:spPr>
          <a:xfrm>
            <a:off x="549796" y="1246340"/>
            <a:ext cx="4104455" cy="2622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4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NSA backdoors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F12A7-5247-4CD0-B482-41A22692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5" y="1196752"/>
            <a:ext cx="4878543" cy="3096344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765820" y="4509119"/>
            <a:ext cx="4536504" cy="158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a-DK" sz="2400" kern="0" dirty="0">
                <a:solidFill>
                  <a:srgbClr val="333333"/>
                </a:solidFill>
              </a:rPr>
              <a:t>If a </a:t>
            </a:r>
            <a:r>
              <a:rPr lang="da-DK" sz="2400" kern="0" dirty="0" err="1">
                <a:solidFill>
                  <a:srgbClr val="333333"/>
                </a:solidFill>
              </a:rPr>
              <a:t>backdoor</a:t>
            </a:r>
            <a:r>
              <a:rPr lang="da-DK" sz="2400" kern="0" dirty="0">
                <a:solidFill>
                  <a:srgbClr val="333333"/>
                </a:solidFill>
              </a:rPr>
              <a:t> or </a:t>
            </a:r>
            <a:r>
              <a:rPr lang="da-DK" sz="2400" kern="0" dirty="0" err="1">
                <a:solidFill>
                  <a:srgbClr val="333333"/>
                </a:solidFill>
              </a:rPr>
              <a:t>similar</a:t>
            </a:r>
            <a:r>
              <a:rPr lang="da-DK" sz="2400" kern="0" dirty="0">
                <a:solidFill>
                  <a:srgbClr val="333333"/>
                </a:solidFill>
              </a:rPr>
              <a:t> ‘</a:t>
            </a:r>
            <a:r>
              <a:rPr lang="da-DK" sz="2400" kern="0" dirty="0" err="1">
                <a:solidFill>
                  <a:srgbClr val="333333"/>
                </a:solidFill>
              </a:rPr>
              <a:t>phones</a:t>
            </a:r>
            <a:r>
              <a:rPr lang="da-DK" sz="2400" kern="0" dirty="0">
                <a:solidFill>
                  <a:srgbClr val="333333"/>
                </a:solidFill>
              </a:rPr>
              <a:t> home’ it </a:t>
            </a:r>
            <a:r>
              <a:rPr lang="da-DK" sz="2400" kern="0" dirty="0" err="1">
                <a:solidFill>
                  <a:srgbClr val="333333"/>
                </a:solidFill>
              </a:rPr>
              <a:t>should</a:t>
            </a:r>
            <a:r>
              <a:rPr lang="da-DK" sz="2400" kern="0" dirty="0">
                <a:solidFill>
                  <a:srgbClr val="333333"/>
                </a:solidFill>
              </a:rPr>
              <a:t> </a:t>
            </a:r>
            <a:r>
              <a:rPr lang="da-DK" sz="2400" kern="0" dirty="0" err="1">
                <a:solidFill>
                  <a:srgbClr val="333333"/>
                </a:solidFill>
              </a:rPr>
              <a:t>be</a:t>
            </a:r>
            <a:r>
              <a:rPr lang="da-DK" sz="2400" kern="0" dirty="0">
                <a:solidFill>
                  <a:srgbClr val="333333"/>
                </a:solidFill>
              </a:rPr>
              <a:t> </a:t>
            </a:r>
            <a:r>
              <a:rPr lang="da-DK" sz="2400" kern="0" dirty="0" err="1">
                <a:solidFill>
                  <a:srgbClr val="333333"/>
                </a:solidFill>
              </a:rPr>
              <a:t>possible</a:t>
            </a:r>
            <a:r>
              <a:rPr lang="da-DK" sz="2400" kern="0" dirty="0">
                <a:solidFill>
                  <a:srgbClr val="333333"/>
                </a:solidFill>
              </a:rPr>
              <a:t> to </a:t>
            </a:r>
            <a:r>
              <a:rPr lang="da-DK" sz="2400" kern="0" dirty="0" err="1">
                <a:solidFill>
                  <a:srgbClr val="333333"/>
                </a:solidFill>
              </a:rPr>
              <a:t>detect</a:t>
            </a:r>
            <a:r>
              <a:rPr lang="da-DK" sz="2400" kern="0" dirty="0">
                <a:solidFill>
                  <a:srgbClr val="333333"/>
                </a:solidFill>
              </a:rPr>
              <a:t> it with an </a:t>
            </a:r>
            <a:r>
              <a:rPr lang="da-DK" sz="2400" b="1" kern="0" dirty="0" err="1">
                <a:solidFill>
                  <a:srgbClr val="333333"/>
                </a:solidFill>
              </a:rPr>
              <a:t>uncompromised</a:t>
            </a:r>
            <a:r>
              <a:rPr lang="da-DK" sz="2400" kern="0" dirty="0">
                <a:solidFill>
                  <a:srgbClr val="333333"/>
                </a:solidFill>
              </a:rPr>
              <a:t> firewall </a:t>
            </a:r>
            <a:r>
              <a:rPr lang="da-DK" sz="2400" kern="0" dirty="0" err="1">
                <a:solidFill>
                  <a:srgbClr val="333333"/>
                </a:solidFill>
              </a:rPr>
              <a:t>during</a:t>
            </a:r>
            <a:r>
              <a:rPr lang="da-DK" sz="2400" kern="0" dirty="0">
                <a:solidFill>
                  <a:srgbClr val="333333"/>
                </a:solidFill>
              </a:rPr>
              <a:t> ‘radio </a:t>
            </a:r>
            <a:r>
              <a:rPr lang="da-DK" sz="2400" kern="0" dirty="0" err="1">
                <a:solidFill>
                  <a:srgbClr val="333333"/>
                </a:solidFill>
              </a:rPr>
              <a:t>silence</a:t>
            </a:r>
            <a:r>
              <a:rPr lang="da-DK" sz="2400" kern="0" dirty="0" smtClean="0">
                <a:solidFill>
                  <a:srgbClr val="333333"/>
                </a:solidFill>
              </a:rPr>
              <a:t>’.</a:t>
            </a:r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  <a:p>
            <a:endParaRPr lang="en-US" sz="2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041" y="404664"/>
            <a:ext cx="5172075" cy="5457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47" y="5745253"/>
            <a:ext cx="5025680" cy="586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8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Backdoor JOKES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750" y="1268760"/>
            <a:ext cx="10220325" cy="452136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9DD59-184F-4972-9D9E-8FCF7D06B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9" y="1135900"/>
            <a:ext cx="5061537" cy="2581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C5EFD6-7897-4626-A41B-9311E142D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135900"/>
            <a:ext cx="4968552" cy="5222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F3326-B32B-49C1-9D98-4266A3EAB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29" b="9229"/>
          <a:stretch/>
        </p:blipFill>
        <p:spPr>
          <a:xfrm>
            <a:off x="2061964" y="3919069"/>
            <a:ext cx="2880320" cy="2348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2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OS ØVELSE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41AD-43A1-46D7-9ECF-2890E80C9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36"/>
          <a:stretch/>
        </p:blipFill>
        <p:spPr>
          <a:xfrm>
            <a:off x="1845940" y="1237716"/>
            <a:ext cx="5723936" cy="1903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006D1-8253-4ECB-896D-B015D80BB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4904836"/>
            <a:ext cx="5642071" cy="12241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22316"/>
          <a:stretch/>
        </p:blipFill>
        <p:spPr>
          <a:xfrm>
            <a:off x="1917948" y="3140967"/>
            <a:ext cx="6423668" cy="1512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0372" y="5960633"/>
            <a:ext cx="3639984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dirty="0" smtClean="0">
                <a:latin typeface="+mn-lt"/>
              </a:rPr>
              <a:t>Se link </a:t>
            </a:r>
            <a:r>
              <a:rPr lang="en-US" sz="1400" dirty="0" err="1" smtClean="0">
                <a:latin typeface="+mn-lt"/>
              </a:rPr>
              <a:t>på</a:t>
            </a:r>
            <a:r>
              <a:rPr lang="en-US" sz="1400" dirty="0" smtClean="0">
                <a:latin typeface="+mn-lt"/>
              </a:rPr>
              <a:t> Blackboard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0501" y="4507503"/>
            <a:ext cx="3639984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dirty="0" err="1" smtClean="0">
                <a:latin typeface="+mn-lt"/>
              </a:rPr>
              <a:t>Kan</a:t>
            </a:r>
            <a:r>
              <a:rPr lang="en-US" sz="1400" dirty="0" smtClean="0">
                <a:latin typeface="+mn-lt"/>
              </a:rPr>
              <a:t> du </a:t>
            </a:r>
            <a:r>
              <a:rPr lang="en-US" sz="1400" dirty="0" err="1" smtClean="0">
                <a:latin typeface="+mn-lt"/>
              </a:rPr>
              <a:t>cracke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applicationen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en</a:t>
            </a:r>
            <a:r>
              <a:rPr lang="en-US" sz="1400" dirty="0" smtClean="0">
                <a:latin typeface="+mn-lt"/>
              </a:rPr>
              <a:t> debugger?</a:t>
            </a:r>
            <a:endParaRPr lang="da-DK" sz="1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79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 OS ØVELSE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340768"/>
            <a:ext cx="11268075" cy="2276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363" y="3789040"/>
            <a:ext cx="3778457" cy="2664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80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(U)</a:t>
            </a:r>
            <a:r>
              <a:rPr lang="en-GB" dirty="0" err="1"/>
              <a:t>Sikre</a:t>
            </a:r>
            <a:r>
              <a:rPr lang="en-GB" dirty="0"/>
              <a:t> </a:t>
            </a:r>
            <a:r>
              <a:rPr lang="en-GB" dirty="0" err="1"/>
              <a:t>Operativ</a:t>
            </a:r>
            <a:r>
              <a:rPr lang="en-GB" dirty="0"/>
              <a:t> </a:t>
            </a:r>
            <a:r>
              <a:rPr lang="en-GB" dirty="0" err="1"/>
              <a:t>systemer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245544"/>
            <a:ext cx="4391025" cy="345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56" y="1245544"/>
            <a:ext cx="4969173" cy="1629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2" y="4797152"/>
            <a:ext cx="6624735" cy="1441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255" y="3356992"/>
            <a:ext cx="6336658" cy="742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42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monitor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58" y="476672"/>
            <a:ext cx="3703100" cy="2545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1202251"/>
            <a:ext cx="4289047" cy="2989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820" y="2738557"/>
            <a:ext cx="1065840" cy="384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876" y="4556851"/>
            <a:ext cx="3792428" cy="895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4019" y="6012045"/>
            <a:ext cx="2597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https://slideplayer.com/slide/9302705/</a:t>
            </a:r>
          </a:p>
        </p:txBody>
      </p:sp>
      <p:pic>
        <p:nvPicPr>
          <p:cNvPr id="2052" name="Picture 4" descr="Image result for reference monitor O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6"/>
          <a:stretch/>
        </p:blipFill>
        <p:spPr bwMode="auto">
          <a:xfrm>
            <a:off x="6742484" y="3317916"/>
            <a:ext cx="4132047" cy="26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monitor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202251"/>
            <a:ext cx="4289047" cy="2989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4556851"/>
            <a:ext cx="3792428" cy="8951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58923" y="1268760"/>
            <a:ext cx="57952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i="1" dirty="0">
                <a:latin typeface="+mn-lt"/>
                <a:cs typeface="Arial" panose="020B0604020202020204" pitchFamily="34" charset="0"/>
              </a:rPr>
              <a:t>For </a:t>
            </a:r>
            <a:r>
              <a:rPr lang="en-US" sz="1600" i="1" dirty="0" err="1">
                <a:latin typeface="+mn-lt"/>
                <a:cs typeface="Arial" panose="020B0604020202020204" pitchFamily="34" charset="0"/>
              </a:rPr>
              <a:t>tamperproofing</a:t>
            </a:r>
            <a:r>
              <a:rPr lang="en-US" sz="1600" i="1" dirty="0">
                <a:latin typeface="+mn-lt"/>
                <a:cs typeface="Arial" panose="020B0604020202020204" pitchFamily="34" charset="0"/>
              </a:rPr>
              <a:t>, the problem is that most systems have a trusted computing base that is too large to determine whether tampering is prevented. </a:t>
            </a:r>
          </a:p>
          <a:p>
            <a:pPr>
              <a:lnSpc>
                <a:spcPct val="100000"/>
              </a:lnSpc>
            </a:pPr>
            <a:endParaRPr lang="en-US" sz="1600" i="1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i="1" dirty="0">
                <a:latin typeface="+mn-lt"/>
                <a:cs typeface="Arial" panose="020B0604020202020204" pitchFamily="34" charset="0"/>
              </a:rPr>
              <a:t>In many systems, several user-level processes are trusted with the authority to modify the kernel (e.g., install modules), but many of these processes themselves are vulnerable to tampering. </a:t>
            </a:r>
          </a:p>
          <a:p>
            <a:pPr>
              <a:lnSpc>
                <a:spcPct val="100000"/>
              </a:lnSpc>
            </a:pPr>
            <a:endParaRPr lang="en-US" sz="1600" i="1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i="1" dirty="0">
                <a:latin typeface="+mn-lt"/>
                <a:cs typeface="Arial" panose="020B0604020202020204" pitchFamily="34" charset="0"/>
              </a:rPr>
              <a:t>However, verification is the most difficult of the requirements to satisfy, </a:t>
            </a:r>
            <a:r>
              <a:rPr lang="en-US" sz="1600" i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as designing a general algorithm to prove that an arbitrary program behaves correctly is tantamount to solving the Halting problem</a:t>
            </a:r>
            <a:r>
              <a:rPr lang="en-US" sz="1600" i="1" dirty="0">
                <a:latin typeface="+mn-lt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1600" i="1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i="1" dirty="0">
                <a:latin typeface="+mn-lt"/>
                <a:cs typeface="Arial" panose="020B0604020202020204" pitchFamily="34" charset="0"/>
              </a:rPr>
              <a:t>While current algorithms can prove correctness properties of specific programs, the variety of reference validation code and the complexity of correctness properties preclude verification for all but the smallest, most </a:t>
            </a:r>
            <a:r>
              <a:rPr lang="da-DK" sz="1600" i="1" dirty="0" err="1">
                <a:latin typeface="+mn-lt"/>
                <a:cs typeface="Arial" panose="020B0604020202020204" pitchFamily="34" charset="0"/>
              </a:rPr>
              <a:t>specialized</a:t>
            </a:r>
            <a:r>
              <a:rPr lang="da-DK" sz="1600" i="1" dirty="0">
                <a:latin typeface="+mn-lt"/>
                <a:cs typeface="Arial" panose="020B0604020202020204" pitchFamily="34" charset="0"/>
              </a:rPr>
              <a:t> systems.</a:t>
            </a:r>
          </a:p>
          <a:p>
            <a:pPr>
              <a:lnSpc>
                <a:spcPct val="100000"/>
              </a:lnSpc>
            </a:pPr>
            <a:endParaRPr lang="en-US" sz="1400" i="1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da-DK" sz="1000" i="1" dirty="0">
                <a:latin typeface="+mn-lt"/>
                <a:cs typeface="Arial" panose="020B0604020202020204" pitchFamily="34" charset="0"/>
              </a:rPr>
              <a:t>https://pdfs.semanticscholar.org/c93c/234c9a7698038caf317a97405c53144bf354.pdf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Beskyttelses</a:t>
            </a:r>
            <a:r>
              <a:rPr lang="en-GB" dirty="0"/>
              <a:t> lag (</a:t>
            </a:r>
            <a:r>
              <a:rPr lang="en-GB" dirty="0" err="1"/>
              <a:t>ringe</a:t>
            </a:r>
            <a:r>
              <a:rPr lang="en-GB" dirty="0"/>
              <a:t>)</a:t>
            </a:r>
          </a:p>
        </p:txBody>
      </p:sp>
      <p:pic>
        <p:nvPicPr>
          <p:cNvPr id="1026" name="Picture 2" descr="Image result for operating system rings">
            <a:extLst>
              <a:ext uri="{FF2B5EF4-FFF2-40B4-BE49-F238E27FC236}">
                <a16:creationId xmlns:a16="http://schemas.microsoft.com/office/drawing/2014/main" id="{8137AB71-A7D6-489C-BA00-59DE5C2FC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878910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4365104"/>
            <a:ext cx="2371287" cy="1952427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14540" y="1028464"/>
            <a:ext cx="6456535" cy="5249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System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calls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can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be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roughly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grouped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into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five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major </a:t>
            </a:r>
            <a:r>
              <a:rPr kumimoji="0" lang="da-DK" altLang="da-DK" sz="14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categories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da-DK" altLang="da-DK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Process Control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load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execute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end, abort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create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 process (for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example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, </a:t>
            </a:r>
            <a:r>
              <a:rPr kumimoji="0" lang="da-DK" altLang="da-DK" sz="1000" b="0" i="0" u="none" strike="noStrike" cap="none" normalizeH="0" baseline="0" dirty="0" err="1" smtClean="0">
                <a:ln>
                  <a:noFill/>
                </a:ln>
                <a:effectLst/>
                <a:latin typeface="+mn-lt"/>
                <a:cs typeface="Courier New" panose="02070309020205020404" pitchFamily="49" charset="0"/>
              </a:rPr>
              <a:t>NtCreateProcess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 in the Windows NT Native API)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terminate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 process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/set process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attributes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wait for time, wait event, signal event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allocate, free 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Arial" panose="020B0604020202020204" pitchFamily="34" charset="0"/>
              </a:rPr>
              <a:t>memory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da-DK" altLang="da-DK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File Management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create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file,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delete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file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open,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close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read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write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reposition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/set file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attributes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da-DK" altLang="da-DK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 Management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request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release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read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write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reposition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/set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attributes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logically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attach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or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detach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da-DK" altLang="da-DK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Information Maintenance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/set time or date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/set system data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get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/set process, file, or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attributes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da-DK" altLang="da-DK" sz="12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Communication</a:t>
            </a:r>
            <a:endParaRPr kumimoji="0" lang="da-DK" altLang="da-DK" sz="12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create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delete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communication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connection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send,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receive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messages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transfer status information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attach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or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detach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remote</a:t>
            </a:r>
            <a:r>
              <a:rPr kumimoji="0" lang="da-DK" altLang="da-DK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da-DK" altLang="da-DK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devices</a:t>
            </a: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 txBox="1">
            <a:spLocks/>
          </p:cNvSpPr>
          <p:nvPr/>
        </p:nvSpPr>
        <p:spPr bwMode="auto">
          <a:xfrm>
            <a:off x="985838" y="1124744"/>
            <a:ext cx="4628703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a-DK" sz="2800" b="1" kern="0" dirty="0" err="1"/>
              <a:t>Protection</a:t>
            </a:r>
            <a:r>
              <a:rPr lang="da-DK" sz="2800" b="1" kern="0" dirty="0"/>
              <a:t> rings</a:t>
            </a:r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  <a:p>
            <a:endParaRPr lang="da-DK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3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BELOW RING 0</a:t>
            </a:r>
            <a:endParaRPr lang="en-GB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124744"/>
            <a:ext cx="10220325" cy="4521366"/>
          </a:xfrm>
        </p:spPr>
        <p:txBody>
          <a:bodyPr/>
          <a:lstStyle/>
          <a:p>
            <a:r>
              <a:rPr lang="da-DK" sz="2800" b="1" dirty="0" err="1"/>
              <a:t>Protection</a:t>
            </a:r>
            <a:r>
              <a:rPr lang="da-DK" sz="2800" b="1" dirty="0"/>
              <a:t> rings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1026" name="Picture 2" descr="Image result for operating system rings">
            <a:extLst>
              <a:ext uri="{FF2B5EF4-FFF2-40B4-BE49-F238E27FC236}">
                <a16:creationId xmlns:a16="http://schemas.microsoft.com/office/drawing/2014/main" id="{8137AB71-A7D6-489C-BA00-59DE5C2FC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878910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4365104"/>
            <a:ext cx="2371287" cy="195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00A4A-9740-4910-9BAF-DFB4750BE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44" y="5333572"/>
            <a:ext cx="2534108" cy="1425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372" y="1072860"/>
            <a:ext cx="5870090" cy="3147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6815" y="4312806"/>
            <a:ext cx="55446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https://blogs.mentor.com/embedded/blog/2016/10/13/enabling-security-across-the-iiot-trust-from-the-bottom-up/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7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BELOW RING 0</a:t>
            </a:r>
            <a:endParaRPr lang="en-GB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E04B71-302B-4914-8AEE-B0912887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124744"/>
            <a:ext cx="10220325" cy="4521366"/>
          </a:xfrm>
        </p:spPr>
        <p:txBody>
          <a:bodyPr/>
          <a:lstStyle/>
          <a:p>
            <a:r>
              <a:rPr lang="da-DK" sz="2800" b="1" dirty="0" err="1"/>
              <a:t>Protection</a:t>
            </a:r>
            <a:r>
              <a:rPr lang="da-DK" sz="2800" b="1" dirty="0"/>
              <a:t> rings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1026" name="Picture 2" descr="Image result for operating system rings">
            <a:extLst>
              <a:ext uri="{FF2B5EF4-FFF2-40B4-BE49-F238E27FC236}">
                <a16:creationId xmlns:a16="http://schemas.microsoft.com/office/drawing/2014/main" id="{8137AB71-A7D6-489C-BA00-59DE5C2FC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878910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rating system rings hypervisor">
            <a:extLst>
              <a:ext uri="{FF2B5EF4-FFF2-40B4-BE49-F238E27FC236}">
                <a16:creationId xmlns:a16="http://schemas.microsoft.com/office/drawing/2014/main" id="{D5FFA9CE-E0B8-4954-A555-78F92D36E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8468" y="1405518"/>
            <a:ext cx="3582830" cy="37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980" y="4365104"/>
            <a:ext cx="2371287" cy="195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00A4A-9740-4910-9BAF-DFB4750BE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644" y="5333572"/>
            <a:ext cx="2534108" cy="1425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86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5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3.7|16.6|4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4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1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57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1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2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9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5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7.1|13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Custom</PresentationFormat>
  <Paragraphs>237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AU Passata</vt:lpstr>
      <vt:lpstr>Georgia</vt:lpstr>
      <vt:lpstr>AU Passata Light</vt:lpstr>
      <vt:lpstr>Courier New</vt:lpstr>
      <vt:lpstr>AU Peto</vt:lpstr>
      <vt:lpstr>Wingdings 3</vt:lpstr>
      <vt:lpstr>Arial</vt:lpstr>
      <vt:lpstr>AU 16:9</vt:lpstr>
      <vt:lpstr>Kobayashi maru RESULTS</vt:lpstr>
      <vt:lpstr>(u)Sikre  operativ systemer</vt:lpstr>
      <vt:lpstr>(U)Sikre Operativ systemer</vt:lpstr>
      <vt:lpstr>(U)Sikre Operativ systemer</vt:lpstr>
      <vt:lpstr>Reference monitor</vt:lpstr>
      <vt:lpstr>Reference monitor</vt:lpstr>
      <vt:lpstr>Beskyttelses lag (ringe)</vt:lpstr>
      <vt:lpstr>BELOW RING 0</vt:lpstr>
      <vt:lpstr>BELOW RING 0</vt:lpstr>
      <vt:lpstr>BELOW RING 0</vt:lpstr>
      <vt:lpstr>ESCApING THE SANDBOX</vt:lpstr>
      <vt:lpstr>ESCApING THE SANDBOX</vt:lpstr>
      <vt:lpstr>ESCApING THE SANDBOX</vt:lpstr>
      <vt:lpstr>ESCApING THE CONTAINER</vt:lpstr>
      <vt:lpstr>ESCApING THE CONTAINER</vt:lpstr>
      <vt:lpstr>ESCApING THE CONTAINER</vt:lpstr>
      <vt:lpstr>ESCApING THE CONTAINER</vt:lpstr>
      <vt:lpstr>ESCApING THE CONTAINER</vt:lpstr>
      <vt:lpstr>ESCApING THE CONTAINER</vt:lpstr>
      <vt:lpstr>ESCApING THE CONTAINER</vt:lpstr>
      <vt:lpstr>ESCApING THE CONTAINER</vt:lpstr>
      <vt:lpstr>ESCApING THE CONTAINER</vt:lpstr>
      <vt:lpstr>ESCApING THE CONTAINER</vt:lpstr>
      <vt:lpstr>Rootkits</vt:lpstr>
      <vt:lpstr>Kits against kits</vt:lpstr>
      <vt:lpstr>Blue PILL / red pill </vt:lpstr>
      <vt:lpstr>Blue PILL / red pill </vt:lpstr>
      <vt:lpstr>BootkitS – ESCAPING SECURE BOOT etc</vt:lpstr>
      <vt:lpstr>HARDWARE backdoors</vt:lpstr>
      <vt:lpstr>HARDWARE backdoors</vt:lpstr>
      <vt:lpstr>HARDWARE backdoors</vt:lpstr>
      <vt:lpstr>HARDWARE INTERDICTION</vt:lpstr>
      <vt:lpstr>Warshipping</vt:lpstr>
      <vt:lpstr>NSA backdoors</vt:lpstr>
      <vt:lpstr>NSA backdoors</vt:lpstr>
      <vt:lpstr>Backdoor JOKES</vt:lpstr>
      <vt:lpstr>WIN OS ØVELSE</vt:lpstr>
      <vt:lpstr>WIN OS ØVELSE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2019-11-04T14:18:30Z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